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1"/>
  </p:notesMasterIdLst>
  <p:handoutMasterIdLst>
    <p:handoutMasterId r:id="rId22"/>
  </p:handoutMasterIdLst>
  <p:sldIdLst>
    <p:sldId id="451" r:id="rId5"/>
    <p:sldId id="571" r:id="rId6"/>
    <p:sldId id="538" r:id="rId7"/>
    <p:sldId id="562" r:id="rId8"/>
    <p:sldId id="431" r:id="rId9"/>
    <p:sldId id="575" r:id="rId10"/>
    <p:sldId id="576" r:id="rId11"/>
    <p:sldId id="577" r:id="rId12"/>
    <p:sldId id="578" r:id="rId13"/>
    <p:sldId id="508" r:id="rId14"/>
    <p:sldId id="579" r:id="rId15"/>
    <p:sldId id="580" r:id="rId16"/>
    <p:sldId id="581" r:id="rId17"/>
    <p:sldId id="582" r:id="rId18"/>
    <p:sldId id="553" r:id="rId19"/>
    <p:sldId id="557" r:id="rId2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71"/>
            <p14:sldId id="538"/>
            <p14:sldId id="562"/>
            <p14:sldId id="431"/>
            <p14:sldId id="575"/>
            <p14:sldId id="576"/>
            <p14:sldId id="577"/>
            <p14:sldId id="578"/>
            <p14:sldId id="508"/>
            <p14:sldId id="579"/>
            <p14:sldId id="580"/>
            <p14:sldId id="581"/>
            <p14:sldId id="582"/>
            <p14:sldId id="553"/>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91" d="100"/>
          <a:sy n="91" d="100"/>
        </p:scale>
        <p:origin x="90" y="480"/>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392751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968956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171824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185003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3690491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2134344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6.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6.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cstate="print">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533400" y="2971800"/>
            <a:ext cx="5181600" cy="2743200"/>
          </a:xfrm>
          <a:noFill/>
          <a:ln>
            <a:noFill/>
          </a:ln>
        </p:spPr>
        <p:style>
          <a:lnRef idx="2">
            <a:schemeClr val="accent2"/>
          </a:lnRef>
          <a:fillRef idx="1">
            <a:schemeClr val="lt1"/>
          </a:fillRef>
          <a:effectRef idx="0">
            <a:schemeClr val="accent2"/>
          </a:effectRef>
          <a:fontRef idx="minor">
            <a:schemeClr val="dk1"/>
          </a:fontRef>
        </p:style>
        <p:txBody>
          <a:bodyPr/>
          <a:lstStyle/>
          <a:p>
            <a:pPr lvl="0"/>
            <a:r>
              <a:rPr lang="en-US" sz="2800" b="1" dirty="0" smtClean="0"/>
              <a:t/>
            </a:r>
            <a:br>
              <a:rPr lang="en-US" sz="2800" b="1" dirty="0" smtClean="0"/>
            </a:br>
            <a:r>
              <a:rPr lang="en-US" sz="2800" b="1" dirty="0"/>
              <a:t/>
            </a:r>
            <a:br>
              <a:rPr lang="en-US" sz="2800" b="1" dirty="0"/>
            </a:br>
            <a:r>
              <a:rPr lang="en-US" sz="2800" b="1" smtClean="0"/>
              <a:t>Ashwini </a:t>
            </a:r>
            <a:r>
              <a:rPr lang="en-US" sz="2800" b="1" smtClean="0"/>
              <a:t>T - 152984</a:t>
            </a:r>
            <a:r>
              <a:rPr lang="en-US" sz="2800" b="1" dirty="0" smtClean="0"/>
              <a:t/>
            </a:r>
            <a:br>
              <a:rPr lang="en-US" sz="2800" b="1" dirty="0" smtClean="0"/>
            </a:br>
            <a:r>
              <a:rPr lang="en-US" sz="2800" dirty="0">
                <a:latin typeface="Comic Sans MS" panose="030F0702030302020204" pitchFamily="66" charset="0"/>
              </a:rPr>
              <a:t>Training Room 4</a:t>
            </a:r>
            <a:br>
              <a:rPr lang="en-US" sz="2800" dirty="0">
                <a:latin typeface="Comic Sans MS" panose="030F0702030302020204" pitchFamily="66" charset="0"/>
              </a:rPr>
            </a:br>
            <a:r>
              <a:rPr lang="en-US" sz="2800" dirty="0" smtClean="0">
                <a:latin typeface="Comic Sans MS" panose="030F0702030302020204" pitchFamily="66" charset="0"/>
              </a:rPr>
              <a:t>Capgemini </a:t>
            </a:r>
            <a:r>
              <a:rPr lang="en-US" sz="2800" dirty="0">
                <a:latin typeface="Comic Sans MS" panose="030F0702030302020204" pitchFamily="66" charset="0"/>
              </a:rPr>
              <a:t>MIPL</a:t>
            </a:r>
            <a:br>
              <a:rPr lang="en-US" sz="2800" dirty="0">
                <a:latin typeface="Comic Sans MS" panose="030F0702030302020204" pitchFamily="66" charset="0"/>
              </a:rPr>
            </a:br>
            <a:r>
              <a:rPr lang="en-US" sz="2800" dirty="0" smtClean="0">
                <a:latin typeface="Comic Sans MS" panose="030F0702030302020204" pitchFamily="66" charset="0"/>
              </a:rPr>
              <a:t>Chennai</a:t>
            </a:r>
            <a:r>
              <a:rPr lang="en-US" sz="2800" dirty="0">
                <a:latin typeface="Comic Sans MS" panose="030F0702030302020204" pitchFamily="66" charset="0"/>
              </a:rPr>
              <a:t/>
            </a:r>
            <a:br>
              <a:rPr lang="en-US" sz="2800" dirty="0">
                <a:latin typeface="Comic Sans MS" panose="030F0702030302020204" pitchFamily="66" charset="0"/>
              </a:rPr>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t>
            </a:r>
            <a:endParaRPr lang="en-US" sz="2000"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 xmlns:a16="http://schemas.microsoft.com/office/drawing/2014/main" id="{AE39C9AB-4E22-406A-B6C9-E0A3C9191BA2}"/>
              </a:ext>
            </a:extLst>
          </p:cNvPr>
          <p:cNvSpPr>
            <a:spLocks noGrp="1"/>
          </p:cNvSpPr>
          <p:nvPr>
            <p:ph type="body" sz="quarter" idx="35"/>
          </p:nvPr>
        </p:nvSpPr>
        <p:spPr/>
        <p:txBody>
          <a:bodyPr/>
          <a:lstStyle/>
          <a:p>
            <a:r>
              <a:rPr lang="pt-PT" dirty="0"/>
              <a:t>01</a:t>
            </a:r>
          </a:p>
        </p:txBody>
      </p:sp>
      <p:sp>
        <p:nvSpPr>
          <p:cNvPr id="39" name="Text Placeholder 38">
            <a:extLst>
              <a:ext uri="{FF2B5EF4-FFF2-40B4-BE49-F238E27FC236}">
                <a16:creationId xmlns="" xmlns:a16="http://schemas.microsoft.com/office/drawing/2014/main" id="{2A4B2EDC-B00E-4436-BE6F-90768B24432B}"/>
              </a:ext>
            </a:extLst>
          </p:cNvPr>
          <p:cNvSpPr>
            <a:spLocks noGrp="1"/>
          </p:cNvSpPr>
          <p:nvPr>
            <p:ph type="body" sz="quarter" idx="36"/>
          </p:nvPr>
        </p:nvSpPr>
        <p:spPr/>
        <p:txBody>
          <a:bodyPr/>
          <a:lstStyle/>
          <a:p>
            <a:r>
              <a:rPr lang="pt-PT" dirty="0"/>
              <a:t>02</a:t>
            </a:r>
          </a:p>
        </p:txBody>
      </p:sp>
      <p:sp>
        <p:nvSpPr>
          <p:cNvPr id="40" name="Text Placeholder 39">
            <a:extLst>
              <a:ext uri="{FF2B5EF4-FFF2-40B4-BE49-F238E27FC236}">
                <a16:creationId xmlns="" xmlns:a16="http://schemas.microsoft.com/office/drawing/2014/main" id="{22A9A6D1-FE4E-4431-8770-86D7EE5AA040}"/>
              </a:ext>
            </a:extLst>
          </p:cNvPr>
          <p:cNvSpPr>
            <a:spLocks noGrp="1"/>
          </p:cNvSpPr>
          <p:nvPr>
            <p:ph type="body" sz="quarter" idx="37"/>
          </p:nvPr>
        </p:nvSpPr>
        <p:spPr/>
        <p:txBody>
          <a:bodyPr/>
          <a:lstStyle/>
          <a:p>
            <a:r>
              <a:rPr lang="pt-PT"/>
              <a:t>03</a:t>
            </a:r>
            <a:endParaRPr lang="pt-PT" dirty="0"/>
          </a:p>
        </p:txBody>
      </p:sp>
      <p:sp>
        <p:nvSpPr>
          <p:cNvPr id="32" name="Text Placeholder 31">
            <a:extLst>
              <a:ext uri="{FF2B5EF4-FFF2-40B4-BE49-F238E27FC236}">
                <a16:creationId xmlns="" xmlns:a16="http://schemas.microsoft.com/office/drawing/2014/main" id="{9E6C3BF7-14BF-453F-826B-7287C752C9BF}"/>
              </a:ext>
            </a:extLst>
          </p:cNvPr>
          <p:cNvSpPr>
            <a:spLocks noGrp="1"/>
          </p:cNvSpPr>
          <p:nvPr>
            <p:ph type="body" sz="quarter" idx="13"/>
          </p:nvPr>
        </p:nvSpPr>
        <p:spPr>
          <a:xfrm>
            <a:off x="6917889" y="900242"/>
            <a:ext cx="4866123" cy="412363"/>
          </a:xfrm>
        </p:spPr>
        <p:txBody>
          <a:bodyPr/>
          <a:lstStyle/>
          <a:p>
            <a:r>
              <a:rPr lang="pt-PT" dirty="0" smtClean="0"/>
              <a:t>Customer and </a:t>
            </a:r>
            <a:r>
              <a:rPr lang="en-US" dirty="0" smtClean="0"/>
              <a:t>Merchant</a:t>
            </a:r>
            <a:endParaRPr lang="pt-PT" dirty="0"/>
          </a:p>
        </p:txBody>
      </p:sp>
      <p:sp>
        <p:nvSpPr>
          <p:cNvPr id="33" name="Text Placeholder 32">
            <a:extLst>
              <a:ext uri="{FF2B5EF4-FFF2-40B4-BE49-F238E27FC236}">
                <a16:creationId xmlns="" xmlns:a16="http://schemas.microsoft.com/office/drawing/2014/main" id="{36040C9E-9806-4074-8604-57E3BC808E2E}"/>
              </a:ext>
            </a:extLst>
          </p:cNvPr>
          <p:cNvSpPr>
            <a:spLocks noGrp="1"/>
          </p:cNvSpPr>
          <p:nvPr>
            <p:ph type="body" sz="quarter" idx="32"/>
          </p:nvPr>
        </p:nvSpPr>
        <p:spPr>
          <a:xfrm>
            <a:off x="6883527" y="1516459"/>
            <a:ext cx="4866123" cy="996793"/>
          </a:xfrm>
        </p:spPr>
        <p:txBody>
          <a:bodyPr/>
          <a:lstStyle/>
          <a:p>
            <a:pPr marL="285750" indent="-285750">
              <a:buFont typeface="Arial" panose="020B0604020202020204" pitchFamily="34" charset="0"/>
              <a:buChar char="•"/>
            </a:pPr>
            <a:r>
              <a:rPr lang="en-US" dirty="0" smtClean="0"/>
              <a:t>Customer email Id ,Merchant email Id used to receive mail from Admin.</a:t>
            </a:r>
          </a:p>
        </p:txBody>
      </p:sp>
      <p:sp>
        <p:nvSpPr>
          <p:cNvPr id="34" name="Text Placeholder 33">
            <a:extLst>
              <a:ext uri="{FF2B5EF4-FFF2-40B4-BE49-F238E27FC236}">
                <a16:creationId xmlns="" xmlns:a16="http://schemas.microsoft.com/office/drawing/2014/main" id="{4EAFB77E-6AC0-40EA-B7B1-41B3C03D52AC}"/>
              </a:ext>
            </a:extLst>
          </p:cNvPr>
          <p:cNvSpPr>
            <a:spLocks noGrp="1"/>
          </p:cNvSpPr>
          <p:nvPr>
            <p:ph type="body" sz="quarter" idx="39"/>
          </p:nvPr>
        </p:nvSpPr>
        <p:spPr/>
        <p:txBody>
          <a:bodyPr/>
          <a:lstStyle/>
          <a:p>
            <a:r>
              <a:rPr lang="en-US" dirty="0" smtClean="0"/>
              <a:t>Admin</a:t>
            </a:r>
            <a:endParaRPr lang="pt-PT" dirty="0"/>
          </a:p>
        </p:txBody>
      </p:sp>
      <p:sp>
        <p:nvSpPr>
          <p:cNvPr id="35" name="Text Placeholder 34">
            <a:extLst>
              <a:ext uri="{FF2B5EF4-FFF2-40B4-BE49-F238E27FC236}">
                <a16:creationId xmlns="" xmlns:a16="http://schemas.microsoft.com/office/drawing/2014/main" id="{D7218539-4229-4A46-82EB-7CB11C69DC73}"/>
              </a:ext>
            </a:extLst>
          </p:cNvPr>
          <p:cNvSpPr>
            <a:spLocks noGrp="1"/>
          </p:cNvSpPr>
          <p:nvPr>
            <p:ph type="body" sz="quarter" idx="40"/>
          </p:nvPr>
        </p:nvSpPr>
        <p:spPr/>
        <p:txBody>
          <a:bodyPr/>
          <a:lstStyle/>
          <a:p>
            <a:pPr marL="285750" indent="-285750">
              <a:buFont typeface="Arial" panose="020B0604020202020204" pitchFamily="34" charset="0"/>
              <a:buChar char="•"/>
            </a:pPr>
            <a:r>
              <a:rPr lang="pt-PT" dirty="0" smtClean="0"/>
              <a:t>Admin email Id is used to send a mail to Customer and Merchant.</a:t>
            </a:r>
            <a:endParaRPr lang="pt-PT" dirty="0"/>
          </a:p>
        </p:txBody>
      </p:sp>
      <p:sp>
        <p:nvSpPr>
          <p:cNvPr id="36" name="Text Placeholder 35">
            <a:extLst>
              <a:ext uri="{FF2B5EF4-FFF2-40B4-BE49-F238E27FC236}">
                <a16:creationId xmlns="" xmlns:a16="http://schemas.microsoft.com/office/drawing/2014/main" id="{42042FD0-11D6-4128-B6DE-FC37FAA6972B}"/>
              </a:ext>
            </a:extLst>
          </p:cNvPr>
          <p:cNvSpPr>
            <a:spLocks noGrp="1"/>
          </p:cNvSpPr>
          <p:nvPr>
            <p:ph type="body" sz="quarter" idx="41"/>
          </p:nvPr>
        </p:nvSpPr>
        <p:spPr>
          <a:xfrm>
            <a:off x="6890785" y="4002162"/>
            <a:ext cx="4866123" cy="455666"/>
          </a:xfrm>
        </p:spPr>
        <p:txBody>
          <a:bodyPr/>
          <a:lstStyle/>
          <a:p>
            <a:r>
              <a:rPr lang="en-US" dirty="0" smtClean="0"/>
              <a:t>Email</a:t>
            </a:r>
            <a:endParaRPr lang="pt-PT" dirty="0"/>
          </a:p>
        </p:txBody>
      </p:sp>
      <p:sp>
        <p:nvSpPr>
          <p:cNvPr id="37" name="Text Placeholder 36">
            <a:extLst>
              <a:ext uri="{FF2B5EF4-FFF2-40B4-BE49-F238E27FC236}">
                <a16:creationId xmlns="" xmlns:a16="http://schemas.microsoft.com/office/drawing/2014/main" id="{AE7DF725-80FA-4D16-A0E5-C0416FCD6EBB}"/>
              </a:ext>
            </a:extLst>
          </p:cNvPr>
          <p:cNvSpPr>
            <a:spLocks noGrp="1"/>
          </p:cNvSpPr>
          <p:nvPr>
            <p:ph type="body" sz="quarter" idx="42"/>
          </p:nvPr>
        </p:nvSpPr>
        <p:spPr>
          <a:xfrm>
            <a:off x="6904548" y="4512254"/>
            <a:ext cx="4866123" cy="996793"/>
          </a:xfrm>
        </p:spPr>
        <p:txBody>
          <a:bodyPr/>
          <a:lstStyle/>
          <a:p>
            <a:r>
              <a:rPr lang="pt-PT" dirty="0" smtClean="0"/>
              <a:t>Mail contains following fields,</a:t>
            </a:r>
          </a:p>
          <a:p>
            <a:pPr marL="285750" indent="-285750">
              <a:buFont typeface="Arial" panose="020B0604020202020204" pitchFamily="34" charset="0"/>
              <a:buChar char="•"/>
            </a:pPr>
            <a:r>
              <a:rPr lang="pt-PT" dirty="0" smtClean="0"/>
              <a:t>From</a:t>
            </a:r>
          </a:p>
          <a:p>
            <a:pPr marL="285750" indent="-285750">
              <a:buFont typeface="Arial" panose="020B0604020202020204" pitchFamily="34" charset="0"/>
              <a:buChar char="•"/>
            </a:pPr>
            <a:r>
              <a:rPr lang="pt-PT" dirty="0" smtClean="0"/>
              <a:t>To</a:t>
            </a:r>
          </a:p>
          <a:p>
            <a:pPr marL="285750" indent="-285750">
              <a:buFont typeface="Arial" panose="020B0604020202020204" pitchFamily="34" charset="0"/>
              <a:buChar char="•"/>
            </a:pPr>
            <a:r>
              <a:rPr lang="pt-PT" dirty="0" smtClean="0"/>
              <a:t>Subject</a:t>
            </a:r>
          </a:p>
          <a:p>
            <a:pPr marL="285750" indent="-285750">
              <a:buFont typeface="Arial" panose="020B0604020202020204" pitchFamily="34" charset="0"/>
              <a:buChar char="•"/>
            </a:pPr>
            <a:r>
              <a:rPr lang="pt-PT" dirty="0" smtClean="0"/>
              <a:t>Body</a:t>
            </a:r>
          </a:p>
          <a:p>
            <a:pPr marL="285750" indent="-285750">
              <a:buFont typeface="Arial" panose="020B0604020202020204" pitchFamily="34" charset="0"/>
              <a:buChar char="•"/>
            </a:pPr>
            <a:r>
              <a:rPr lang="pt-PT" dirty="0" smtClean="0"/>
              <a:t>Date</a:t>
            </a:r>
            <a:endParaRPr lang="pt-PT" dirty="0"/>
          </a:p>
        </p:txBody>
      </p:sp>
      <p:sp>
        <p:nvSpPr>
          <p:cNvPr id="21" name="Retângulo 43">
            <a:extLst>
              <a:ext uri="{FF2B5EF4-FFF2-40B4-BE49-F238E27FC236}">
                <a16:creationId xmlns="" xmlns:a16="http://schemas.microsoft.com/office/drawing/2014/main"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 xmlns:a16="http://schemas.microsoft.com/office/drawing/2014/main"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10</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 xmlns:a16="http://schemas.microsoft.com/office/drawing/2014/main"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 xmlns:a16="http://schemas.microsoft.com/office/drawing/2014/main"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35"/>
          </p:nvPr>
        </p:nvSpPr>
        <p:spPr/>
        <p:txBody>
          <a:bodyPr/>
          <a:lstStyle/>
          <a:p>
            <a:r>
              <a:rPr lang="en-US" sz="2000" dirty="0"/>
              <a:t> </a:t>
            </a:r>
          </a:p>
        </p:txBody>
      </p:sp>
      <p:sp>
        <p:nvSpPr>
          <p:cNvPr id="17" name="Text Placeholder 16"/>
          <p:cNvSpPr>
            <a:spLocks noGrp="1"/>
          </p:cNvSpPr>
          <p:nvPr>
            <p:ph type="body" sz="quarter" idx="36"/>
          </p:nvPr>
        </p:nvSpPr>
        <p:spPr/>
        <p:txBody>
          <a:bodyPr/>
          <a:lstStyle/>
          <a:p>
            <a:r>
              <a:rPr lang="en-US" dirty="0"/>
              <a:t> </a:t>
            </a:r>
          </a:p>
        </p:txBody>
      </p:sp>
      <p:sp>
        <p:nvSpPr>
          <p:cNvPr id="18" name="Text Placeholder 17"/>
          <p:cNvSpPr>
            <a:spLocks noGrp="1"/>
          </p:cNvSpPr>
          <p:nvPr>
            <p:ph type="body" sz="quarter" idx="37"/>
          </p:nvPr>
        </p:nvSpPr>
        <p:spPr/>
        <p:txBody>
          <a:bodyPr/>
          <a:lstStyle/>
          <a:p>
            <a:r>
              <a:rPr lang="en-US" dirty="0" smtClean="0"/>
              <a:t> </a:t>
            </a:r>
            <a:endParaRPr lang="en-US" dirty="0"/>
          </a:p>
        </p:txBody>
      </p:sp>
      <p:sp>
        <p:nvSpPr>
          <p:cNvPr id="19" name="Text Placeholder 18"/>
          <p:cNvSpPr>
            <a:spLocks noGrp="1"/>
          </p:cNvSpPr>
          <p:nvPr>
            <p:ph type="body" sz="quarter" idx="38"/>
          </p:nvPr>
        </p:nvSpPr>
        <p:spPr/>
        <p:txBody>
          <a:bodyPr/>
          <a:lstStyle/>
          <a:p>
            <a:endParaRPr lang="en-US" dirty="0"/>
          </a:p>
        </p:txBody>
      </p:sp>
      <p:sp>
        <p:nvSpPr>
          <p:cNvPr id="13" name="Title 12"/>
          <p:cNvSpPr>
            <a:spLocks noGrp="1"/>
          </p:cNvSpPr>
          <p:nvPr>
            <p:ph type="title"/>
          </p:nvPr>
        </p:nvSpPr>
        <p:spPr>
          <a:xfrm>
            <a:off x="304800" y="681179"/>
            <a:ext cx="2663676" cy="1584027"/>
          </a:xfrm>
        </p:spPr>
        <p:txBody>
          <a:bodyPr/>
          <a:lstStyle/>
          <a:p>
            <a:r>
              <a:rPr lang="en-US" dirty="0" smtClean="0"/>
              <a:t>Compose Page</a:t>
            </a:r>
            <a:endParaRPr lang="en-US" dirty="0"/>
          </a:p>
        </p:txBody>
      </p:sp>
      <p:sp>
        <p:nvSpPr>
          <p:cNvPr id="14" name="Text Placeholder 13"/>
          <p:cNvSpPr>
            <a:spLocks noGrp="1"/>
          </p:cNvSpPr>
          <p:nvPr>
            <p:ph type="body" sz="quarter" idx="13"/>
          </p:nvPr>
        </p:nvSpPr>
        <p:spPr>
          <a:xfrm>
            <a:off x="6917889" y="825195"/>
            <a:ext cx="4866123" cy="412363"/>
          </a:xfrm>
        </p:spPr>
        <p:txBody>
          <a:bodyPr/>
          <a:lstStyle/>
          <a:p>
            <a:r>
              <a:rPr lang="en-US" dirty="0" smtClean="0"/>
              <a:t>From</a:t>
            </a:r>
            <a:endParaRPr lang="en-US" dirty="0"/>
          </a:p>
        </p:txBody>
      </p:sp>
      <p:sp>
        <p:nvSpPr>
          <p:cNvPr id="15" name="Text Placeholder 14"/>
          <p:cNvSpPr>
            <a:spLocks noGrp="1"/>
          </p:cNvSpPr>
          <p:nvPr>
            <p:ph type="body" sz="quarter" idx="32"/>
          </p:nvPr>
        </p:nvSpPr>
        <p:spPr>
          <a:xfrm>
            <a:off x="6917889" y="1268413"/>
            <a:ext cx="4866123" cy="1284590"/>
          </a:xfrm>
        </p:spPr>
        <p:txBody>
          <a:bodyPr/>
          <a:lstStyle/>
          <a:p>
            <a:pPr marL="285750" indent="-285750">
              <a:buFont typeface="Arial" panose="020B0604020202020204" pitchFamily="34" charset="0"/>
              <a:buChar char="•"/>
            </a:pPr>
            <a:r>
              <a:rPr lang="en-US" dirty="0" smtClean="0"/>
              <a:t>Admin email address. It is automatically fetched from admin table. It is disable field. </a:t>
            </a:r>
          </a:p>
          <a:p>
            <a:endParaRPr lang="en-US" dirty="0"/>
          </a:p>
          <a:p>
            <a:pPr marL="285750" indent="-285750">
              <a:buFont typeface="Arial" panose="020B0604020202020204" pitchFamily="34" charset="0"/>
              <a:buChar char="•"/>
            </a:pPr>
            <a:r>
              <a:rPr lang="en-US" dirty="0" smtClean="0"/>
              <a:t>List of email address available in dropdown box. It is automatically fetched from customer table.</a:t>
            </a:r>
            <a:endParaRPr lang="en-US" dirty="0"/>
          </a:p>
        </p:txBody>
      </p:sp>
      <p:sp>
        <p:nvSpPr>
          <p:cNvPr id="20" name="Text Placeholder 19"/>
          <p:cNvSpPr>
            <a:spLocks noGrp="1"/>
          </p:cNvSpPr>
          <p:nvPr>
            <p:ph type="body" sz="quarter" idx="39"/>
          </p:nvPr>
        </p:nvSpPr>
        <p:spPr/>
        <p:txBody>
          <a:bodyPr/>
          <a:lstStyle/>
          <a:p>
            <a:r>
              <a:rPr lang="en-US" dirty="0" smtClean="0"/>
              <a:t>Subject</a:t>
            </a:r>
            <a:endParaRPr lang="en-US" dirty="0"/>
          </a:p>
        </p:txBody>
      </p:sp>
      <p:sp>
        <p:nvSpPr>
          <p:cNvPr id="21" name="Text Placeholder 20"/>
          <p:cNvSpPr>
            <a:spLocks noGrp="1"/>
          </p:cNvSpPr>
          <p:nvPr>
            <p:ph type="body" sz="quarter" idx="40"/>
          </p:nvPr>
        </p:nvSpPr>
        <p:spPr>
          <a:xfrm>
            <a:off x="6917889" y="3027077"/>
            <a:ext cx="4866123" cy="455271"/>
          </a:xfrm>
        </p:spPr>
        <p:txBody>
          <a:bodyPr/>
          <a:lstStyle/>
          <a:p>
            <a:pPr marL="285750" indent="-285750">
              <a:buFont typeface="Arial" panose="020B0604020202020204" pitchFamily="34" charset="0"/>
              <a:buChar char="•"/>
            </a:pPr>
            <a:r>
              <a:rPr lang="en-US" dirty="0" smtClean="0"/>
              <a:t>Subject of Mail. For Example, Discount available.</a:t>
            </a:r>
            <a:endParaRPr lang="en-US" dirty="0"/>
          </a:p>
        </p:txBody>
      </p:sp>
      <p:sp>
        <p:nvSpPr>
          <p:cNvPr id="22" name="Text Placeholder 21"/>
          <p:cNvSpPr>
            <a:spLocks noGrp="1"/>
          </p:cNvSpPr>
          <p:nvPr>
            <p:ph type="body" sz="quarter" idx="41"/>
          </p:nvPr>
        </p:nvSpPr>
        <p:spPr/>
        <p:txBody>
          <a:bodyPr/>
          <a:lstStyle/>
          <a:p>
            <a:r>
              <a:rPr lang="en-US" dirty="0" smtClean="0"/>
              <a:t>Date</a:t>
            </a:r>
            <a:endParaRPr lang="en-US" dirty="0"/>
          </a:p>
        </p:txBody>
      </p:sp>
      <p:sp>
        <p:nvSpPr>
          <p:cNvPr id="23" name="Text Placeholder 22"/>
          <p:cNvSpPr>
            <a:spLocks noGrp="1"/>
          </p:cNvSpPr>
          <p:nvPr>
            <p:ph type="body" sz="quarter" idx="42"/>
          </p:nvPr>
        </p:nvSpPr>
        <p:spPr/>
        <p:txBody>
          <a:bodyPr/>
          <a:lstStyle/>
          <a:p>
            <a:pPr marL="285750" indent="-285750">
              <a:buFont typeface="Arial" panose="020B0604020202020204" pitchFamily="34" charset="0"/>
              <a:buChar char="•"/>
            </a:pPr>
            <a:r>
              <a:rPr lang="en-US" dirty="0" smtClean="0"/>
              <a:t>Current date is fetched automatically. It is displayed in required format.</a:t>
            </a:r>
            <a:r>
              <a:rPr lang="en-US" dirty="0"/>
              <a:t> It is disable field. </a:t>
            </a: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98" y="3015843"/>
            <a:ext cx="4513102" cy="3549521"/>
          </a:xfrm>
          <a:prstGeom prst="rect">
            <a:avLst/>
          </a:prstGeom>
        </p:spPr>
      </p:pic>
      <p:sp>
        <p:nvSpPr>
          <p:cNvPr id="25" name="Text Placeholder 13"/>
          <p:cNvSpPr txBox="1">
            <a:spLocks/>
          </p:cNvSpPr>
          <p:nvPr/>
        </p:nvSpPr>
        <p:spPr>
          <a:xfrm>
            <a:off x="6936282" y="1704526"/>
            <a:ext cx="4866123" cy="412363"/>
          </a:xfrm>
          <a:prstGeom prst="rect">
            <a:avLst/>
          </a:prstGeom>
          <a:noFill/>
        </p:spPr>
        <p:txBody>
          <a:bodyPr vert="horz" lIns="0" tIns="0" rIns="0" bIns="0" rtlCol="0" anchor="ctr">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b="0" kern="1200">
                <a:solidFill>
                  <a:schemeClr val="tx2"/>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To</a:t>
            </a:r>
            <a:endParaRPr lang="en-US" dirty="0"/>
          </a:p>
        </p:txBody>
      </p:sp>
      <p:sp>
        <p:nvSpPr>
          <p:cNvPr id="28" name="Text Placeholder 19"/>
          <p:cNvSpPr txBox="1">
            <a:spLocks/>
          </p:cNvSpPr>
          <p:nvPr/>
        </p:nvSpPr>
        <p:spPr>
          <a:xfrm rot="10800000" flipV="1">
            <a:off x="6949420" y="3284262"/>
            <a:ext cx="4866123" cy="432779"/>
          </a:xfrm>
          <a:prstGeom prst="rect">
            <a:avLst/>
          </a:prstGeom>
          <a:noFill/>
        </p:spPr>
        <p:txBody>
          <a:bodyPr vert="horz" lIns="0" tIns="0" rIns="0" bIns="0" rtlCol="0" anchor="ctr">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b="0" kern="1200">
                <a:solidFill>
                  <a:schemeClr val="tx2"/>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Body</a:t>
            </a:r>
            <a:endParaRPr lang="en-US" dirty="0"/>
          </a:p>
        </p:txBody>
      </p:sp>
      <p:sp>
        <p:nvSpPr>
          <p:cNvPr id="30" name="Text Placeholder 20"/>
          <p:cNvSpPr txBox="1">
            <a:spLocks/>
          </p:cNvSpPr>
          <p:nvPr/>
        </p:nvSpPr>
        <p:spPr>
          <a:xfrm>
            <a:off x="6899496" y="3777447"/>
            <a:ext cx="4866123" cy="455271"/>
          </a:xfrm>
          <a:prstGeom prst="rect">
            <a:avLst/>
          </a:prstGeom>
        </p:spPr>
        <p:txBody>
          <a:bodyPr vert="horz" lIns="0" tIns="0" rIns="0" bIns="0" rtlCol="0">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173038" indent="-168275" algn="l" defTabSz="914400" rtl="0" eaLnBrk="1" latinLnBrk="0" hangingPunct="1">
              <a:lnSpc>
                <a:spcPts val="1400"/>
              </a:lnSpc>
              <a:spcBef>
                <a:spcPts val="0"/>
              </a:spcBef>
              <a:spcAft>
                <a:spcPts val="600"/>
              </a:spcAft>
              <a:buClr>
                <a:schemeClr val="accent3"/>
              </a:buClr>
              <a:buFont typeface="Wingdings" panose="05000000000000000000" pitchFamily="2" charset="2"/>
              <a:buChar char="§"/>
              <a:defRPr sz="1200" kern="1200">
                <a:solidFill>
                  <a:schemeClr val="tx1"/>
                </a:solidFill>
                <a:latin typeface="+mn-lt"/>
                <a:ea typeface="+mn-ea"/>
                <a:cs typeface="+mn-cs"/>
              </a:defRPr>
            </a:lvl2pPr>
            <a:lvl3pPr marL="347663" indent="-174625" algn="l" defTabSz="914400" rtl="0" eaLnBrk="1" latinLnBrk="0" hangingPunct="1">
              <a:lnSpc>
                <a:spcPts val="1400"/>
              </a:lnSpc>
              <a:spcBef>
                <a:spcPts val="0"/>
              </a:spcBef>
              <a:spcAft>
                <a:spcPts val="600"/>
              </a:spcAft>
              <a:buClr>
                <a:schemeClr val="accent3"/>
              </a:buClr>
              <a:buFont typeface="Arial" panose="020B0604020202020204" pitchFamily="34" charset="0"/>
              <a:buChar char="•"/>
              <a:defRPr sz="1200" kern="1200">
                <a:solidFill>
                  <a:schemeClr val="tx1"/>
                </a:solidFill>
                <a:latin typeface="+mn-lt"/>
                <a:ea typeface="+mn-ea"/>
                <a:cs typeface="+mn-cs"/>
              </a:defRPr>
            </a:lvl3pPr>
            <a:lvl4pPr marL="509588" indent="-161925" algn="l" defTabSz="914400" rtl="0" eaLnBrk="1" latinLnBrk="0" hangingPunct="1">
              <a:lnSpc>
                <a:spcPts val="1200"/>
              </a:lnSpc>
              <a:spcBef>
                <a:spcPts val="0"/>
              </a:spcBef>
              <a:spcAft>
                <a:spcPts val="600"/>
              </a:spcAft>
              <a:buClr>
                <a:schemeClr val="accent3"/>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t>Body of the </a:t>
            </a:r>
            <a:r>
              <a:rPr lang="en-US" dirty="0"/>
              <a:t>M</a:t>
            </a:r>
            <a:r>
              <a:rPr lang="en-US" dirty="0" smtClean="0"/>
              <a:t>ail. For Example, 10% Discount available to this product.</a:t>
            </a:r>
            <a:endParaRPr lang="en-US" dirty="0"/>
          </a:p>
        </p:txBody>
      </p:sp>
    </p:spTree>
    <p:extLst>
      <p:ext uri="{BB962C8B-B14F-4D97-AF65-F5344CB8AC3E}">
        <p14:creationId xmlns:p14="http://schemas.microsoft.com/office/powerpoint/2010/main" val="3083978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r>
              <a:rPr lang="en-US" dirty="0" smtClean="0"/>
              <a:t> </a:t>
            </a:r>
            <a:endParaRPr lang="en-US" dirty="0"/>
          </a:p>
        </p:txBody>
      </p:sp>
      <p:sp>
        <p:nvSpPr>
          <p:cNvPr id="3" name="Text Placeholder 2"/>
          <p:cNvSpPr>
            <a:spLocks noGrp="1"/>
          </p:cNvSpPr>
          <p:nvPr>
            <p:ph type="body" sz="quarter" idx="36"/>
          </p:nvPr>
        </p:nvSpPr>
        <p:spPr/>
        <p:txBody>
          <a:bodyPr/>
          <a:lstStyle/>
          <a:p>
            <a:r>
              <a:rPr lang="en-US" dirty="0" smtClean="0"/>
              <a:t> </a:t>
            </a:r>
            <a:endParaRPr lang="en-US" dirty="0"/>
          </a:p>
        </p:txBody>
      </p:sp>
      <p:sp>
        <p:nvSpPr>
          <p:cNvPr id="4" name="Text Placeholder 3"/>
          <p:cNvSpPr>
            <a:spLocks noGrp="1"/>
          </p:cNvSpPr>
          <p:nvPr>
            <p:ph type="body" sz="quarter" idx="37"/>
          </p:nvPr>
        </p:nvSpPr>
        <p:spPr/>
        <p:txBody>
          <a:bodyPr/>
          <a:lstStyle/>
          <a:p>
            <a:r>
              <a:rPr lang="en-US" dirty="0" smtClean="0"/>
              <a:t> </a:t>
            </a:r>
            <a:endParaRPr lang="en-US" dirty="0"/>
          </a:p>
        </p:txBody>
      </p:sp>
      <p:sp>
        <p:nvSpPr>
          <p:cNvPr id="5" name="Text Placeholder 4"/>
          <p:cNvSpPr>
            <a:spLocks noGrp="1"/>
          </p:cNvSpPr>
          <p:nvPr>
            <p:ph type="body" sz="quarter" idx="38"/>
          </p:nvPr>
        </p:nvSpPr>
        <p:spPr/>
        <p:txBody>
          <a:bodyPr/>
          <a:lstStyle/>
          <a:p>
            <a:endParaRPr lang="en-US"/>
          </a:p>
        </p:txBody>
      </p:sp>
      <p:sp>
        <p:nvSpPr>
          <p:cNvPr id="6" name="Title 5"/>
          <p:cNvSpPr>
            <a:spLocks noGrp="1"/>
          </p:cNvSpPr>
          <p:nvPr>
            <p:ph type="title"/>
          </p:nvPr>
        </p:nvSpPr>
        <p:spPr/>
        <p:txBody>
          <a:bodyPr/>
          <a:lstStyle/>
          <a:p>
            <a:r>
              <a:rPr lang="en-US" dirty="0" smtClean="0"/>
              <a:t>Inbox Page</a:t>
            </a:r>
            <a:endParaRPr lang="en-US" dirty="0"/>
          </a:p>
        </p:txBody>
      </p:sp>
      <p:sp>
        <p:nvSpPr>
          <p:cNvPr id="7" name="Text Placeholder 6"/>
          <p:cNvSpPr>
            <a:spLocks noGrp="1"/>
          </p:cNvSpPr>
          <p:nvPr>
            <p:ph type="body" sz="quarter" idx="13"/>
          </p:nvPr>
        </p:nvSpPr>
        <p:spPr/>
        <p:txBody>
          <a:bodyPr/>
          <a:lstStyle/>
          <a:p>
            <a:r>
              <a:rPr lang="en-US" dirty="0" smtClean="0"/>
              <a:t>Subject</a:t>
            </a:r>
            <a:endParaRPr lang="en-US" dirty="0"/>
          </a:p>
        </p:txBody>
      </p:sp>
      <p:sp>
        <p:nvSpPr>
          <p:cNvPr id="8" name="Text Placeholder 7"/>
          <p:cNvSpPr>
            <a:spLocks noGrp="1"/>
          </p:cNvSpPr>
          <p:nvPr>
            <p:ph type="body" sz="quarter" idx="32"/>
          </p:nvPr>
        </p:nvSpPr>
        <p:spPr/>
        <p:txBody>
          <a:bodyPr/>
          <a:lstStyle/>
          <a:p>
            <a:r>
              <a:rPr lang="en-US" dirty="0" smtClean="0"/>
              <a:t>It is fetched from email table.</a:t>
            </a:r>
            <a:endParaRPr lang="en-US" dirty="0"/>
          </a:p>
        </p:txBody>
      </p:sp>
      <p:sp>
        <p:nvSpPr>
          <p:cNvPr id="9" name="Text Placeholder 8"/>
          <p:cNvSpPr>
            <a:spLocks noGrp="1"/>
          </p:cNvSpPr>
          <p:nvPr>
            <p:ph type="body" sz="quarter" idx="39"/>
          </p:nvPr>
        </p:nvSpPr>
        <p:spPr/>
        <p:txBody>
          <a:bodyPr/>
          <a:lstStyle/>
          <a:p>
            <a:r>
              <a:rPr lang="en-US" dirty="0" smtClean="0"/>
              <a:t>Body</a:t>
            </a:r>
            <a:endParaRPr lang="en-US" dirty="0"/>
          </a:p>
        </p:txBody>
      </p:sp>
      <p:sp>
        <p:nvSpPr>
          <p:cNvPr id="10" name="Text Placeholder 9"/>
          <p:cNvSpPr>
            <a:spLocks noGrp="1"/>
          </p:cNvSpPr>
          <p:nvPr>
            <p:ph type="body" sz="quarter" idx="40"/>
          </p:nvPr>
        </p:nvSpPr>
        <p:spPr/>
        <p:txBody>
          <a:bodyPr/>
          <a:lstStyle/>
          <a:p>
            <a:r>
              <a:rPr lang="en-US" dirty="0"/>
              <a:t>It is fetched from email table.</a:t>
            </a:r>
          </a:p>
          <a:p>
            <a:endParaRPr lang="en-US" dirty="0"/>
          </a:p>
        </p:txBody>
      </p:sp>
      <p:sp>
        <p:nvSpPr>
          <p:cNvPr id="11" name="Text Placeholder 10"/>
          <p:cNvSpPr>
            <a:spLocks noGrp="1"/>
          </p:cNvSpPr>
          <p:nvPr>
            <p:ph type="body" sz="quarter" idx="41"/>
          </p:nvPr>
        </p:nvSpPr>
        <p:spPr/>
        <p:txBody>
          <a:bodyPr/>
          <a:lstStyle/>
          <a:p>
            <a:r>
              <a:rPr lang="en-US" dirty="0" smtClean="0"/>
              <a:t>Sent Date</a:t>
            </a:r>
            <a:endParaRPr lang="en-US" dirty="0"/>
          </a:p>
        </p:txBody>
      </p:sp>
      <p:sp>
        <p:nvSpPr>
          <p:cNvPr id="12" name="Text Placeholder 11"/>
          <p:cNvSpPr>
            <a:spLocks noGrp="1"/>
          </p:cNvSpPr>
          <p:nvPr>
            <p:ph type="body" sz="quarter" idx="42"/>
          </p:nvPr>
        </p:nvSpPr>
        <p:spPr/>
        <p:txBody>
          <a:bodyPr/>
          <a:lstStyle/>
          <a:p>
            <a:r>
              <a:rPr lang="en-US" dirty="0"/>
              <a:t>It is fetched from email table.</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2996221"/>
            <a:ext cx="4572000" cy="3717678"/>
          </a:xfrm>
          <a:prstGeom prst="rect">
            <a:avLst/>
          </a:prstGeom>
        </p:spPr>
      </p:pic>
    </p:spTree>
    <p:extLst>
      <p:ext uri="{BB962C8B-B14F-4D97-AF65-F5344CB8AC3E}">
        <p14:creationId xmlns:p14="http://schemas.microsoft.com/office/powerpoint/2010/main" val="2843750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04800"/>
            <a:ext cx="8572501" cy="60960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244791491"/>
              </p:ext>
            </p:extLst>
          </p:nvPr>
        </p:nvGraphicFramePr>
        <p:xfrm>
          <a:off x="228600" y="341586"/>
          <a:ext cx="2057400" cy="877614"/>
        </p:xfrm>
        <a:graphic>
          <a:graphicData uri="http://schemas.openxmlformats.org/drawingml/2006/table">
            <a:tbl>
              <a:tblPr firstRow="1" bandRow="1">
                <a:tableStyleId>{00A15C55-8517-42AA-B614-E9B94910E393}</a:tableStyleId>
              </a:tblPr>
              <a:tblGrid>
                <a:gridCol w="2057400"/>
              </a:tblGrid>
              <a:tr h="877614">
                <a:tc>
                  <a:txBody>
                    <a:bodyPr/>
                    <a:lstStyle/>
                    <a:p>
                      <a:r>
                        <a:rPr lang="en-US" dirty="0" smtClean="0"/>
                        <a:t>Output</a:t>
                      </a:r>
                      <a:r>
                        <a:rPr lang="en-US" baseline="0" dirty="0" smtClean="0"/>
                        <a:t> Screenshot</a:t>
                      </a:r>
                      <a:endParaRPr lang="en-US" dirty="0"/>
                    </a:p>
                  </a:txBody>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00597959"/>
              </p:ext>
            </p:extLst>
          </p:nvPr>
        </p:nvGraphicFramePr>
        <p:xfrm>
          <a:off x="228600" y="1371600"/>
          <a:ext cx="2057400" cy="685800"/>
        </p:xfrm>
        <a:graphic>
          <a:graphicData uri="http://schemas.openxmlformats.org/drawingml/2006/table">
            <a:tbl>
              <a:tblPr firstRow="1" bandRow="1">
                <a:tableStyleId>{5C22544A-7EE6-4342-B048-85BDC9FD1C3A}</a:tableStyleId>
              </a:tblPr>
              <a:tblGrid>
                <a:gridCol w="2057400"/>
              </a:tblGrid>
              <a:tr h="685800">
                <a:tc>
                  <a:txBody>
                    <a:bodyPr/>
                    <a:lstStyle/>
                    <a:p>
                      <a:r>
                        <a:rPr lang="en-US" dirty="0" smtClean="0"/>
                        <a:t>Inbox</a:t>
                      </a:r>
                      <a:r>
                        <a:rPr lang="en-US" baseline="0" dirty="0" smtClean="0"/>
                        <a:t> page</a:t>
                      </a:r>
                      <a:endParaRPr lang="en-US" dirty="0"/>
                    </a:p>
                  </a:txBody>
                  <a:tcPr/>
                </a:tc>
              </a:tr>
            </a:tbl>
          </a:graphicData>
        </a:graphic>
      </p:graphicFrame>
    </p:spTree>
    <p:extLst>
      <p:ext uri="{BB962C8B-B14F-4D97-AF65-F5344CB8AC3E}">
        <p14:creationId xmlns:p14="http://schemas.microsoft.com/office/powerpoint/2010/main" val="3862007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265620"/>
            <a:ext cx="8229600" cy="629467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420240458"/>
              </p:ext>
            </p:extLst>
          </p:nvPr>
        </p:nvGraphicFramePr>
        <p:xfrm>
          <a:off x="228600" y="341586"/>
          <a:ext cx="2057400" cy="877614"/>
        </p:xfrm>
        <a:graphic>
          <a:graphicData uri="http://schemas.openxmlformats.org/drawingml/2006/table">
            <a:tbl>
              <a:tblPr firstRow="1" bandRow="1">
                <a:tableStyleId>{00A15C55-8517-42AA-B614-E9B94910E393}</a:tableStyleId>
              </a:tblPr>
              <a:tblGrid>
                <a:gridCol w="2057400"/>
              </a:tblGrid>
              <a:tr h="877614">
                <a:tc>
                  <a:txBody>
                    <a:bodyPr/>
                    <a:lstStyle/>
                    <a:p>
                      <a:r>
                        <a:rPr lang="en-US" dirty="0" smtClean="0"/>
                        <a:t>Output</a:t>
                      </a:r>
                      <a:r>
                        <a:rPr lang="en-US" baseline="0" dirty="0" smtClean="0"/>
                        <a:t> Screenshot</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1885094"/>
              </p:ext>
            </p:extLst>
          </p:nvPr>
        </p:nvGraphicFramePr>
        <p:xfrm>
          <a:off x="228600" y="1371600"/>
          <a:ext cx="2057400" cy="685800"/>
        </p:xfrm>
        <a:graphic>
          <a:graphicData uri="http://schemas.openxmlformats.org/drawingml/2006/table">
            <a:tbl>
              <a:tblPr firstRow="1" bandRow="1">
                <a:tableStyleId>{5C22544A-7EE6-4342-B048-85BDC9FD1C3A}</a:tableStyleId>
              </a:tblPr>
              <a:tblGrid>
                <a:gridCol w="2057400"/>
              </a:tblGrid>
              <a:tr h="685800">
                <a:tc>
                  <a:txBody>
                    <a:bodyPr/>
                    <a:lstStyle/>
                    <a:p>
                      <a:r>
                        <a:rPr lang="en-US" dirty="0" smtClean="0"/>
                        <a:t>Compose</a:t>
                      </a:r>
                      <a:r>
                        <a:rPr lang="en-US" baseline="0" dirty="0" smtClean="0"/>
                        <a:t> page</a:t>
                      </a:r>
                      <a:endParaRPr lang="en-US" dirty="0"/>
                    </a:p>
                  </a:txBody>
                  <a:tcPr/>
                </a:tc>
              </a:tr>
            </a:tbl>
          </a:graphicData>
        </a:graphic>
      </p:graphicFrame>
    </p:spTree>
    <p:extLst>
      <p:ext uri="{BB962C8B-B14F-4D97-AF65-F5344CB8AC3E}">
        <p14:creationId xmlns:p14="http://schemas.microsoft.com/office/powerpoint/2010/main" val="576423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THANK YOU</a:t>
            </a:r>
            <a:endParaRPr lang="en-US" dirty="0"/>
          </a:p>
        </p:txBody>
      </p:sp>
    </p:spTree>
    <p:extLst>
      <p:ext uri="{BB962C8B-B14F-4D97-AF65-F5344CB8AC3E}">
        <p14:creationId xmlns:p14="http://schemas.microsoft.com/office/powerpoint/2010/main" val="1727590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CAPSTORE APPLICATION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1"/>
          </p:nvPr>
        </p:nvSpPr>
        <p:spPr/>
        <p:txBody>
          <a:bodyPr/>
          <a:lstStyle/>
          <a:p>
            <a:r>
              <a:rPr lang="en-US" b="1" dirty="0" smtClean="0"/>
              <a:t> Modules Assigned</a:t>
            </a:r>
            <a:endParaRPr lang="en-US" b="1" dirty="0"/>
          </a:p>
        </p:txBody>
      </p:sp>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4294967295"/>
          </p:nvPr>
        </p:nvSpPr>
        <p:spPr>
          <a:xfrm>
            <a:off x="880974" y="3276600"/>
            <a:ext cx="10896600" cy="3870325"/>
          </a:xfrm>
        </p:spPr>
        <p:txBody>
          <a:bodyPr>
            <a:normAutofit/>
          </a:bodyPr>
          <a:lstStyle/>
          <a:p>
            <a:pPr lvl="0"/>
            <a:r>
              <a:rPr lang="en-US" sz="2000" b="1" dirty="0" smtClean="0"/>
              <a:t>Email Services</a:t>
            </a: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1219200"/>
            <a:ext cx="11250613" cy="3970318"/>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dirty="0"/>
              <a:t>Email Service:</a:t>
            </a:r>
          </a:p>
          <a:p>
            <a:endParaRPr lang="en-US" sz="2800" dirty="0"/>
          </a:p>
          <a:p>
            <a:pPr>
              <a:buFont typeface="Arial" pitchFamily="34" charset="0"/>
              <a:buChar char="•"/>
            </a:pPr>
            <a:r>
              <a:rPr lang="en-US" sz="2800" dirty="0"/>
              <a:t>For verification and promotion purpose, the email service acts as the communication platform.</a:t>
            </a:r>
          </a:p>
          <a:p>
            <a:pPr>
              <a:buFont typeface="Arial" pitchFamily="34" charset="0"/>
              <a:buChar char="•"/>
            </a:pPr>
            <a:r>
              <a:rPr lang="en-US" sz="2800" dirty="0"/>
              <a:t>Admins and Merchants can use the service to contact each other or the user.</a:t>
            </a:r>
          </a:p>
          <a:p>
            <a:pPr>
              <a:buFont typeface="Arial" pitchFamily="34" charset="0"/>
              <a:buChar char="•"/>
            </a:pPr>
            <a:r>
              <a:rPr lang="en-US" sz="2800" dirty="0"/>
              <a:t> Tables to be interacted are merchant, admin, customer and email</a:t>
            </a:r>
            <a:r>
              <a:rPr lang="en-US" sz="2800" dirty="0" smtClean="0"/>
              <a:t>.</a:t>
            </a:r>
            <a:endParaRPr lang="en-US" sz="28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D107E07E-C7C9-4491-AF70-80EA99ECE59D}"/>
              </a:ext>
            </a:extLst>
          </p:cNvPr>
          <p:cNvSpPr>
            <a:spLocks noGrp="1"/>
          </p:cNvSpPr>
          <p:nvPr>
            <p:ph type="body" sz="quarter" idx="13"/>
          </p:nvPr>
        </p:nvSpPr>
        <p:spPr/>
        <p:txBody>
          <a:bodyPr/>
          <a:lstStyle/>
          <a:p>
            <a:r>
              <a:rPr lang="pt-PT" dirty="0" smtClean="0"/>
              <a:t>Customer</a:t>
            </a:r>
            <a:endParaRPr lang="pt-PT" dirty="0"/>
          </a:p>
        </p:txBody>
      </p:sp>
      <p:sp>
        <p:nvSpPr>
          <p:cNvPr id="8" name="Text Placeholder 7">
            <a:extLst>
              <a:ext uri="{FF2B5EF4-FFF2-40B4-BE49-F238E27FC236}">
                <a16:creationId xmlns="" xmlns:a16="http://schemas.microsoft.com/office/drawing/2014/main" id="{F440DD2A-0430-4C5E-B3E9-A7668FCC65F3}"/>
              </a:ext>
            </a:extLst>
          </p:cNvPr>
          <p:cNvSpPr>
            <a:spLocks noGrp="1"/>
          </p:cNvSpPr>
          <p:nvPr>
            <p:ph type="body" sz="quarter" idx="32"/>
          </p:nvPr>
        </p:nvSpPr>
        <p:spPr>
          <a:xfrm>
            <a:off x="762000" y="3810000"/>
            <a:ext cx="2874219" cy="2514599"/>
          </a:xfrm>
        </p:spPr>
        <p:txBody>
          <a:bodyPr/>
          <a:lstStyle/>
          <a:p>
            <a:pPr>
              <a:buFont typeface="Arial" pitchFamily="34" charset="0"/>
              <a:buChar char="•"/>
            </a:pPr>
            <a:r>
              <a:rPr lang="pt-PT" dirty="0" smtClean="0"/>
              <a:t>Customer Id</a:t>
            </a:r>
          </a:p>
          <a:p>
            <a:pPr>
              <a:buFont typeface="Arial" pitchFamily="34" charset="0"/>
              <a:buChar char="•"/>
            </a:pPr>
            <a:r>
              <a:rPr lang="pt-PT" dirty="0" smtClean="0"/>
              <a:t>Name</a:t>
            </a:r>
          </a:p>
          <a:p>
            <a:pPr>
              <a:buFont typeface="Arial" pitchFamily="34" charset="0"/>
              <a:buChar char="•"/>
            </a:pPr>
            <a:r>
              <a:rPr lang="pt-PT" dirty="0" smtClean="0"/>
              <a:t>Phone Number</a:t>
            </a:r>
          </a:p>
          <a:p>
            <a:pPr>
              <a:buFont typeface="Arial" pitchFamily="34" charset="0"/>
              <a:buChar char="•"/>
            </a:pPr>
            <a:r>
              <a:rPr lang="pt-PT" dirty="0" smtClean="0"/>
              <a:t>Email Id</a:t>
            </a:r>
          </a:p>
          <a:p>
            <a:pPr>
              <a:buFont typeface="Arial" pitchFamily="34" charset="0"/>
              <a:buChar char="•"/>
            </a:pPr>
            <a:r>
              <a:rPr lang="pt-PT" dirty="0" smtClean="0"/>
              <a:t>DOB</a:t>
            </a:r>
          </a:p>
          <a:p>
            <a:pPr>
              <a:buFont typeface="Arial" pitchFamily="34" charset="0"/>
              <a:buChar char="•"/>
            </a:pPr>
            <a:r>
              <a:rPr lang="pt-PT" dirty="0" smtClean="0"/>
              <a:t>Password</a:t>
            </a:r>
          </a:p>
          <a:p>
            <a:pPr>
              <a:buFont typeface="Arial" pitchFamily="34" charset="0"/>
              <a:buChar char="•"/>
            </a:pPr>
            <a:r>
              <a:rPr lang="pt-PT" dirty="0" smtClean="0"/>
              <a:t>Is Active</a:t>
            </a:r>
          </a:p>
          <a:p>
            <a:pPr>
              <a:buFont typeface="Arial" pitchFamily="34" charset="0"/>
              <a:buChar char="•"/>
            </a:pPr>
            <a:r>
              <a:rPr lang="pt-PT" dirty="0" smtClean="0"/>
              <a:t>Last Login</a:t>
            </a:r>
          </a:p>
          <a:p>
            <a:endParaRPr lang="pt-PT" dirty="0" smtClean="0"/>
          </a:p>
          <a:p>
            <a:pPr>
              <a:buFont typeface="Arial" pitchFamily="34" charset="0"/>
              <a:buChar char="•"/>
            </a:pPr>
            <a:endParaRPr lang="pt-PT" dirty="0"/>
          </a:p>
        </p:txBody>
      </p:sp>
      <p:sp>
        <p:nvSpPr>
          <p:cNvPr id="9" name="Text Placeholder 8">
            <a:extLst>
              <a:ext uri="{FF2B5EF4-FFF2-40B4-BE49-F238E27FC236}">
                <a16:creationId xmlns="" xmlns:a16="http://schemas.microsoft.com/office/drawing/2014/main" id="{AE7DB5AB-EDC1-493A-A05E-EF242255237A}"/>
              </a:ext>
            </a:extLst>
          </p:cNvPr>
          <p:cNvSpPr>
            <a:spLocks noGrp="1"/>
          </p:cNvSpPr>
          <p:nvPr>
            <p:ph type="body" sz="quarter" idx="33"/>
          </p:nvPr>
        </p:nvSpPr>
        <p:spPr/>
        <p:txBody>
          <a:bodyPr/>
          <a:lstStyle/>
          <a:p>
            <a:r>
              <a:rPr lang="da-DK" dirty="0" smtClean="0"/>
              <a:t>Merchant</a:t>
            </a:r>
            <a:endParaRPr lang="da-DK" dirty="0"/>
          </a:p>
        </p:txBody>
      </p:sp>
      <p:sp>
        <p:nvSpPr>
          <p:cNvPr id="11" name="Text Placeholder 10">
            <a:extLst>
              <a:ext uri="{FF2B5EF4-FFF2-40B4-BE49-F238E27FC236}">
                <a16:creationId xmlns="" xmlns:a16="http://schemas.microsoft.com/office/drawing/2014/main" id="{E2F5E3C3-8C95-4F9C-8370-0A1C87237CA8}"/>
              </a:ext>
            </a:extLst>
          </p:cNvPr>
          <p:cNvSpPr>
            <a:spLocks noGrp="1"/>
          </p:cNvSpPr>
          <p:nvPr>
            <p:ph type="body" sz="quarter" idx="35"/>
          </p:nvPr>
        </p:nvSpPr>
        <p:spPr/>
        <p:txBody>
          <a:bodyPr/>
          <a:lstStyle/>
          <a:p>
            <a:r>
              <a:rPr lang="da-DK" dirty="0" smtClean="0"/>
              <a:t>Admin</a:t>
            </a:r>
            <a:endParaRPr lang="da-DK" dirty="0"/>
          </a:p>
        </p:txBody>
      </p:sp>
      <p:sp>
        <p:nvSpPr>
          <p:cNvPr id="6" name="Title 5">
            <a:extLst>
              <a:ext uri="{FF2B5EF4-FFF2-40B4-BE49-F238E27FC236}">
                <a16:creationId xmlns="" xmlns:a16="http://schemas.microsoft.com/office/drawing/2014/main" id="{DE92CAD8-1DB1-4620-AE43-58463EEC07A7}"/>
              </a:ext>
            </a:extLst>
          </p:cNvPr>
          <p:cNvSpPr>
            <a:spLocks noGrp="1"/>
          </p:cNvSpPr>
          <p:nvPr>
            <p:ph type="title"/>
          </p:nvPr>
        </p:nvSpPr>
        <p:spPr>
          <a:xfrm>
            <a:off x="304800" y="381000"/>
            <a:ext cx="6477232" cy="863600"/>
          </a:xfrm>
        </p:spPr>
        <p:txBody>
          <a:bodyPr/>
          <a:lstStyle/>
          <a:p>
            <a:r>
              <a:rPr lang="en-US" dirty="0" smtClean="0"/>
              <a:t>Tables used</a:t>
            </a:r>
            <a:endParaRPr lang="pt-PT" dirty="0"/>
          </a:p>
        </p:txBody>
      </p:sp>
      <p:sp>
        <p:nvSpPr>
          <p:cNvPr id="10" name="Text Placeholder 9">
            <a:extLst>
              <a:ext uri="{FF2B5EF4-FFF2-40B4-BE49-F238E27FC236}">
                <a16:creationId xmlns="" xmlns:a16="http://schemas.microsoft.com/office/drawing/2014/main" id="{7FB3716E-9382-4C5B-89D8-7D3D309649B1}"/>
              </a:ext>
            </a:extLst>
          </p:cNvPr>
          <p:cNvSpPr>
            <a:spLocks noGrp="1"/>
          </p:cNvSpPr>
          <p:nvPr>
            <p:ph type="body" sz="quarter" idx="38"/>
          </p:nvPr>
        </p:nvSpPr>
        <p:spPr>
          <a:xfrm>
            <a:off x="4666878" y="3809999"/>
            <a:ext cx="2874219" cy="2514599"/>
          </a:xfrm>
        </p:spPr>
        <p:txBody>
          <a:bodyPr/>
          <a:lstStyle/>
          <a:p>
            <a:pPr>
              <a:buFont typeface="Arial" pitchFamily="34" charset="0"/>
              <a:buChar char="•"/>
            </a:pPr>
            <a:r>
              <a:rPr lang="pt-PT" dirty="0" smtClean="0"/>
              <a:t>Merchant Id</a:t>
            </a:r>
          </a:p>
          <a:p>
            <a:pPr>
              <a:buFont typeface="Arial" pitchFamily="34" charset="0"/>
              <a:buChar char="•"/>
            </a:pPr>
            <a:r>
              <a:rPr lang="pt-PT" dirty="0" smtClean="0"/>
              <a:t>Name</a:t>
            </a:r>
          </a:p>
          <a:p>
            <a:pPr>
              <a:buFont typeface="Arial" pitchFamily="34" charset="0"/>
              <a:buChar char="•"/>
            </a:pPr>
            <a:r>
              <a:rPr lang="pt-PT" dirty="0" smtClean="0"/>
              <a:t>Company Name</a:t>
            </a:r>
          </a:p>
          <a:p>
            <a:pPr>
              <a:buFont typeface="Arial" pitchFamily="34" charset="0"/>
              <a:buChar char="•"/>
            </a:pPr>
            <a:r>
              <a:rPr lang="pt-PT" dirty="0" smtClean="0"/>
              <a:t>Email Id</a:t>
            </a:r>
          </a:p>
          <a:p>
            <a:pPr>
              <a:buFont typeface="Arial" pitchFamily="34" charset="0"/>
              <a:buChar char="•"/>
            </a:pPr>
            <a:r>
              <a:rPr lang="pt-PT" dirty="0" smtClean="0"/>
              <a:t>Password</a:t>
            </a:r>
          </a:p>
          <a:p>
            <a:pPr>
              <a:buFont typeface="Arial" pitchFamily="34" charset="0"/>
              <a:buChar char="•"/>
            </a:pPr>
            <a:r>
              <a:rPr lang="pt-PT" dirty="0" smtClean="0"/>
              <a:t>Status</a:t>
            </a:r>
          </a:p>
          <a:p>
            <a:pPr>
              <a:buFont typeface="Arial" pitchFamily="34" charset="0"/>
              <a:buChar char="•"/>
            </a:pPr>
            <a:r>
              <a:rPr lang="pt-PT" dirty="0" smtClean="0"/>
              <a:t>Phone Number</a:t>
            </a:r>
          </a:p>
          <a:p>
            <a:pPr>
              <a:buFont typeface="Arial" pitchFamily="34" charset="0"/>
              <a:buChar char="•"/>
            </a:pPr>
            <a:r>
              <a:rPr lang="pt-PT" dirty="0" smtClean="0"/>
              <a:t>Is Active</a:t>
            </a:r>
          </a:p>
          <a:p>
            <a:pPr>
              <a:buFont typeface="Arial" pitchFamily="34" charset="0"/>
              <a:buChar char="•"/>
            </a:pPr>
            <a:r>
              <a:rPr lang="pt-PT" dirty="0" smtClean="0"/>
              <a:t>Is Certified</a:t>
            </a:r>
          </a:p>
          <a:p>
            <a:pPr>
              <a:buFont typeface="Arial" pitchFamily="34" charset="0"/>
              <a:buChar char="•"/>
            </a:pPr>
            <a:endParaRPr lang="pt-PT" dirty="0"/>
          </a:p>
        </p:txBody>
      </p:sp>
      <p:sp>
        <p:nvSpPr>
          <p:cNvPr id="12" name="Text Placeholder 11">
            <a:extLst>
              <a:ext uri="{FF2B5EF4-FFF2-40B4-BE49-F238E27FC236}">
                <a16:creationId xmlns="" xmlns:a16="http://schemas.microsoft.com/office/drawing/2014/main" id="{BA5AB316-80C7-476A-94AD-BE50C2B56E2C}"/>
              </a:ext>
            </a:extLst>
          </p:cNvPr>
          <p:cNvSpPr>
            <a:spLocks noGrp="1"/>
          </p:cNvSpPr>
          <p:nvPr>
            <p:ph type="body" sz="quarter" idx="39"/>
          </p:nvPr>
        </p:nvSpPr>
        <p:spPr/>
        <p:txBody>
          <a:bodyPr/>
          <a:lstStyle/>
          <a:p>
            <a:pPr>
              <a:buFont typeface="Arial" pitchFamily="34" charset="0"/>
              <a:buChar char="•"/>
            </a:pPr>
            <a:r>
              <a:rPr lang="pt-PT" dirty="0" smtClean="0"/>
              <a:t>Admin Id</a:t>
            </a:r>
          </a:p>
          <a:p>
            <a:pPr>
              <a:buFont typeface="Arial" pitchFamily="34" charset="0"/>
              <a:buChar char="•"/>
            </a:pPr>
            <a:r>
              <a:rPr lang="pt-PT" dirty="0" smtClean="0"/>
              <a:t>Email</a:t>
            </a:r>
          </a:p>
          <a:p>
            <a:pPr>
              <a:buFont typeface="Arial" pitchFamily="34" charset="0"/>
              <a:buChar char="•"/>
            </a:pPr>
            <a:r>
              <a:rPr lang="pt-PT" dirty="0" smtClean="0"/>
              <a:t>Password</a:t>
            </a:r>
          </a:p>
          <a:p>
            <a:pPr>
              <a:buFont typeface="Arial" pitchFamily="34" charset="0"/>
              <a:buChar char="•"/>
            </a:pPr>
            <a:r>
              <a:rPr lang="pt-PT" dirty="0" smtClean="0"/>
              <a:t>Last login</a:t>
            </a:r>
          </a:p>
        </p:txBody>
      </p:sp>
      <p:grpSp>
        <p:nvGrpSpPr>
          <p:cNvPr id="15" name="Group 19">
            <a:extLst>
              <a:ext uri="{FF2B5EF4-FFF2-40B4-BE49-F238E27FC236}">
                <a16:creationId xmlns="" xmlns:a16="http://schemas.microsoft.com/office/drawing/2014/main"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 xmlns:a16="http://schemas.microsoft.com/office/drawing/2014/main"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 xmlns:a16="http://schemas.microsoft.com/office/drawing/2014/main"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 xmlns:a16="http://schemas.microsoft.com/office/drawing/2014/main" id="{050BAD2A-A3F6-4966-A527-0A8E7F6CE314}"/>
              </a:ext>
            </a:extLst>
          </p:cNvPr>
          <p:cNvPicPr>
            <a:picLocks noChangeAspect="1"/>
          </p:cNvPicPr>
          <p:nvPr/>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8" y="404813"/>
            <a:ext cx="11250612" cy="1128814"/>
          </a:xfrm>
        </p:spPr>
        <p:txBody>
          <a:bodyPr>
            <a:noAutofit/>
          </a:bodyPr>
          <a:lstStyle/>
          <a:p>
            <a:r>
              <a:rPr lang="pt-PT" sz="4400" b="1" dirty="0" smtClean="0">
                <a:latin typeface="Comic Sans MS" panose="030F0702030302020204" pitchFamily="66" charset="0"/>
              </a:rPr>
              <a:t>Tables :</a:t>
            </a:r>
            <a:br>
              <a:rPr lang="pt-PT" sz="4400" b="1" dirty="0" smtClean="0">
                <a:latin typeface="Comic Sans MS" panose="030F0702030302020204" pitchFamily="66" charset="0"/>
              </a:rPr>
            </a:br>
            <a:endParaRPr lang="pt-PT" sz="4400" b="1" dirty="0">
              <a:latin typeface="Comic Sans MS" panose="030F0702030302020204" pitchFamily="66" charset="0"/>
            </a:endParaRPr>
          </a:p>
        </p:txBody>
      </p:sp>
      <p:sp>
        <p:nvSpPr>
          <p:cNvPr id="12" name="Rounded Rectangle 11"/>
          <p:cNvSpPr/>
          <p:nvPr/>
        </p:nvSpPr>
        <p:spPr>
          <a:xfrm>
            <a:off x="6781800" y="404813"/>
            <a:ext cx="4572000" cy="112881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Customer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2627969339"/>
              </p:ext>
            </p:extLst>
          </p:nvPr>
        </p:nvGraphicFramePr>
        <p:xfrm>
          <a:off x="533400" y="1828801"/>
          <a:ext cx="10972800" cy="4074949"/>
        </p:xfrm>
        <a:graphic>
          <a:graphicData uri="http://schemas.openxmlformats.org/drawingml/2006/table">
            <a:tbl>
              <a:tblPr firstRow="1" bandRow="1">
                <a:tableStyleId>{5C22544A-7EE6-4342-B048-85BDC9FD1C3A}</a:tableStyleId>
              </a:tblPr>
              <a:tblGrid>
                <a:gridCol w="2526112"/>
                <a:gridCol w="1969688"/>
                <a:gridCol w="2438400"/>
                <a:gridCol w="4038600"/>
              </a:tblGrid>
              <a:tr h="417350">
                <a:tc>
                  <a:txBody>
                    <a:bodyPr/>
                    <a:lstStyle/>
                    <a:p>
                      <a:pPr algn="ctr"/>
                      <a:r>
                        <a:rPr lang="en-US" dirty="0" smtClean="0">
                          <a:latin typeface="Comic Sans MS" panose="030F0702030302020204" pitchFamily="66" charset="0"/>
                        </a:rPr>
                        <a:t>Column Name</a:t>
                      </a:r>
                      <a:endParaRPr lang="en-US" dirty="0">
                        <a:latin typeface="Comic Sans MS" panose="030F0702030302020204" pitchFamily="66" charset="0"/>
                      </a:endParaRPr>
                    </a:p>
                  </a:txBody>
                  <a:tcPr/>
                </a:tc>
                <a:tc>
                  <a:txBody>
                    <a:bodyPr/>
                    <a:lstStyle/>
                    <a:p>
                      <a:pPr algn="ctr"/>
                      <a:r>
                        <a:rPr lang="en-US" dirty="0" smtClean="0">
                          <a:latin typeface="Comic Sans MS" panose="030F0702030302020204" pitchFamily="66" charset="0"/>
                        </a:rPr>
                        <a:t>Data type</a:t>
                      </a:r>
                      <a:endParaRPr lang="en-US"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Constraint </a:t>
                      </a:r>
                    </a:p>
                  </a:txBody>
                  <a:tcPr/>
                </a:tc>
                <a:tc>
                  <a:txBody>
                    <a:bodyPr/>
                    <a:lstStyle/>
                    <a:p>
                      <a:pPr algn="ctr"/>
                      <a:r>
                        <a:rPr lang="en-US" dirty="0" smtClean="0">
                          <a:latin typeface="Comic Sans MS" panose="030F0702030302020204" pitchFamily="66" charset="0"/>
                        </a:rPr>
                        <a:t>Description</a:t>
                      </a:r>
                      <a:endParaRPr lang="en-US" dirty="0">
                        <a:latin typeface="Comic Sans MS" panose="030F0702030302020204" pitchFamily="66" charset="0"/>
                      </a:endParaRPr>
                    </a:p>
                  </a:txBody>
                  <a:tcPr/>
                </a:tc>
              </a:tr>
              <a:tr h="508898">
                <a:tc>
                  <a:txBody>
                    <a:bodyPr/>
                    <a:lstStyle/>
                    <a:p>
                      <a:pPr algn="ctr"/>
                      <a:r>
                        <a:rPr lang="en-US" b="0" dirty="0" smtClean="0">
                          <a:latin typeface="Comic Sans MS" panose="030F0702030302020204" pitchFamily="66" charset="0"/>
                        </a:rPr>
                        <a:t>customerId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Primary</a:t>
                      </a:r>
                      <a:r>
                        <a:rPr lang="en-US" b="0" baseline="0" dirty="0" smtClean="0">
                          <a:latin typeface="Comic Sans MS" panose="030F0702030302020204" pitchFamily="66" charset="0"/>
                        </a:rPr>
                        <a:t> key </a:t>
                      </a:r>
                    </a:p>
                    <a:p>
                      <a:pPr algn="ctr"/>
                      <a:r>
                        <a:rPr lang="en-US" b="0" baseline="0" dirty="0" smtClean="0">
                          <a:latin typeface="Comic Sans MS" panose="030F0702030302020204" pitchFamily="66" charset="0"/>
                        </a:rPr>
                        <a:t>Auto Generated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Used for</a:t>
                      </a:r>
                      <a:r>
                        <a:rPr lang="en-US" b="0" baseline="0" dirty="0" smtClean="0">
                          <a:latin typeface="Comic Sans MS" panose="030F0702030302020204" pitchFamily="66" charset="0"/>
                        </a:rPr>
                        <a:t> unique identification</a:t>
                      </a: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customerName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phoneNumber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emailId</a:t>
                      </a: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unique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Will</a:t>
                      </a:r>
                      <a:r>
                        <a:rPr lang="en-US" b="0" baseline="0" dirty="0" smtClean="0">
                          <a:latin typeface="Comic Sans MS" panose="030F0702030302020204" pitchFamily="66" charset="0"/>
                        </a:rPr>
                        <a:t> be Used for user Login </a:t>
                      </a:r>
                    </a:p>
                  </a:txBody>
                  <a:tcPr/>
                </a:tc>
              </a:tr>
              <a:tr h="417350">
                <a:tc>
                  <a:txBody>
                    <a:bodyPr/>
                    <a:lstStyle/>
                    <a:p>
                      <a:pPr algn="ctr"/>
                      <a:r>
                        <a:rPr lang="en-US" b="0" dirty="0" smtClean="0">
                          <a:latin typeface="Comic Sans MS" panose="030F0702030302020204" pitchFamily="66" charset="0"/>
                        </a:rPr>
                        <a:t>Dob</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Date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Password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Authentication</a:t>
                      </a:r>
                      <a:r>
                        <a:rPr lang="en-US" b="0" baseline="0" dirty="0" smtClean="0">
                          <a:latin typeface="Comic Sans MS" panose="030F0702030302020204" pitchFamily="66" charset="0"/>
                        </a:rPr>
                        <a:t> purposes</a:t>
                      </a:r>
                      <a:endParaRPr lang="en-US" b="0" dirty="0" smtClean="0">
                        <a:latin typeface="Comic Sans MS" panose="030F0702030302020204" pitchFamily="66" charset="0"/>
                      </a:endParaRPr>
                    </a:p>
                  </a:txBody>
                  <a:tcPr/>
                </a:tc>
              </a:tr>
              <a:tr h="513419">
                <a:tc>
                  <a:txBody>
                    <a:bodyPr/>
                    <a:lstStyle/>
                    <a:p>
                      <a:pPr algn="ctr"/>
                      <a:r>
                        <a:rPr lang="en-US" b="0" dirty="0" smtClean="0">
                          <a:latin typeface="Comic Sans MS" panose="030F0702030302020204" pitchFamily="66" charset="0"/>
                        </a:rPr>
                        <a:t>Address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Foreign</a:t>
                      </a:r>
                      <a:r>
                        <a:rPr lang="en-US" b="0" baseline="0" dirty="0" smtClean="0">
                          <a:latin typeface="Comic Sans MS" panose="030F0702030302020204" pitchFamily="66" charset="0"/>
                        </a:rPr>
                        <a:t> Key</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Status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To let know if</a:t>
                      </a:r>
                      <a:r>
                        <a:rPr lang="en-US" b="0" baseline="0" dirty="0" smtClean="0">
                          <a:latin typeface="Comic Sans MS" panose="030F0702030302020204" pitchFamily="66" charset="0"/>
                        </a:rPr>
                        <a:t> user is active or not</a:t>
                      </a:r>
                      <a:endParaRPr lang="en-US" b="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276662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Merchant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nvPr>
        </p:nvGraphicFramePr>
        <p:xfrm>
          <a:off x="609600" y="1295399"/>
          <a:ext cx="11048999" cy="5153078"/>
        </p:xfrm>
        <a:graphic>
          <a:graphicData uri="http://schemas.openxmlformats.org/drawingml/2006/table">
            <a:tbl>
              <a:tblPr firstRow="1" bandRow="1">
                <a:tableStyleId>{5C22544A-7EE6-4342-B048-85BDC9FD1C3A}</a:tableStyleId>
              </a:tblPr>
              <a:tblGrid>
                <a:gridCol w="3632630"/>
                <a:gridCol w="1600208"/>
                <a:gridCol w="2183531"/>
                <a:gridCol w="3632630"/>
              </a:tblGrid>
              <a:tr h="474008">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10599">
                <a:tc>
                  <a:txBody>
                    <a:bodyPr/>
                    <a:lstStyle/>
                    <a:p>
                      <a:pPr algn="ctr"/>
                      <a:r>
                        <a:rPr lang="en-US" sz="1400" dirty="0"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merchantName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06293">
                <a:tc>
                  <a:txBody>
                    <a:bodyPr/>
                    <a:lstStyle/>
                    <a:p>
                      <a:pPr algn="ctr"/>
                      <a:r>
                        <a:rPr lang="en-US" sz="1400" dirty="0" smtClean="0">
                          <a:latin typeface="Comic Sans MS" panose="030F0702030302020204" pitchFamily="66" charset="0"/>
                        </a:rPr>
                        <a:t>phoneNumber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71068">
                <a:tc>
                  <a:txBody>
                    <a:bodyPr/>
                    <a:lstStyle/>
                    <a:p>
                      <a:pPr algn="ctr"/>
                      <a:r>
                        <a:rPr lang="en-US" sz="1400" dirty="0" smtClean="0">
                          <a:latin typeface="Comic Sans MS" panose="030F0702030302020204" pitchFamily="66" charset="0"/>
                        </a:rPr>
                        <a:t>emailId</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Will</a:t>
                      </a:r>
                      <a:r>
                        <a:rPr lang="en-US" sz="1400" baseline="0" dirty="0" smtClean="0">
                          <a:latin typeface="Comic Sans MS" panose="030F0702030302020204" pitchFamily="66" charset="0"/>
                        </a:rPr>
                        <a:t> be Used for merchant Login </a:t>
                      </a:r>
                      <a:endParaRPr lang="en-US" sz="1400" dirty="0" smtClean="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companyName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35279">
                <a:tc>
                  <a:txBody>
                    <a:bodyP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Authentication</a:t>
                      </a:r>
                      <a:r>
                        <a:rPr lang="en-US" sz="1400" baseline="0" dirty="0" smtClean="0">
                          <a:latin typeface="Comic Sans MS" panose="030F0702030302020204" pitchFamily="66" charset="0"/>
                        </a:rPr>
                        <a:t> purposes</a:t>
                      </a:r>
                      <a:endParaRPr lang="en-US" sz="1400" dirty="0" smtClean="0">
                        <a:latin typeface="Comic Sans MS" panose="030F0702030302020204" pitchFamily="66" charset="0"/>
                      </a:endParaRPr>
                    </a:p>
                  </a:txBody>
                  <a:tcPr/>
                </a:tc>
              </a:tr>
              <a:tr h="356299">
                <a:tc>
                  <a:txBody>
                    <a:bodyP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59584">
                <a:tc>
                  <a:txBody>
                    <a:bodyPr/>
                    <a:lstStyle/>
                    <a:p>
                      <a:pPr algn="ctr"/>
                      <a:r>
                        <a:rPr lang="en-US" sz="1400" dirty="0" smtClean="0">
                          <a:latin typeface="Comic Sans MS" panose="030F0702030302020204" pitchFamily="66" charset="0"/>
                        </a:rPr>
                        <a:t>Status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To let know if</a:t>
                      </a:r>
                      <a:r>
                        <a:rPr lang="en-US" sz="1400" baseline="0" dirty="0" smtClean="0">
                          <a:latin typeface="Comic Sans MS" panose="030F0702030302020204" pitchFamily="66" charset="0"/>
                        </a:rPr>
                        <a:t> user is active or not</a:t>
                      </a:r>
                      <a:endParaRPr lang="en-US" sz="1400" dirty="0">
                        <a:latin typeface="Comic Sans MS" panose="030F0702030302020204" pitchFamily="66" charset="0"/>
                      </a:endParaRPr>
                    </a:p>
                  </a:txBody>
                  <a:tcPr/>
                </a:tc>
              </a:tr>
              <a:tr h="608089">
                <a:tc>
                  <a:txBody>
                    <a:bodyPr/>
                    <a:lstStyle/>
                    <a:p>
                      <a:pPr algn="ctr"/>
                      <a:r>
                        <a:rPr lang="en-US" sz="1400" dirty="0" smtClean="0">
                          <a:latin typeface="Comic Sans MS" panose="030F0702030302020204" pitchFamily="66" charset="0"/>
                        </a:rPr>
                        <a:t>isCertified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Is the Merchant CapStore</a:t>
                      </a:r>
                      <a:r>
                        <a:rPr lang="en-US" sz="1400" baseline="0" dirty="0" smtClean="0">
                          <a:latin typeface="Comic Sans MS" panose="030F0702030302020204" pitchFamily="66" charset="0"/>
                        </a:rPr>
                        <a:t> Certified or Not</a:t>
                      </a:r>
                      <a:endParaRPr lang="en-US" sz="1400" dirty="0">
                        <a:latin typeface="Comic Sans MS" panose="030F0702030302020204" pitchFamily="66" charset="0"/>
                      </a:endParaRPr>
                    </a:p>
                  </a:txBody>
                  <a:tcPr/>
                </a:tc>
              </a:tr>
              <a:tr h="841262">
                <a:tc>
                  <a:txBody>
                    <a:bodyPr/>
                    <a:lstStyle/>
                    <a:p>
                      <a:pPr algn="ctr"/>
                      <a:r>
                        <a:rPr lang="en-US" sz="1400" dirty="0" smtClean="0">
                          <a:latin typeface="Comic Sans MS" panose="030F0702030302020204" pitchFamily="66" charset="0"/>
                        </a:rPr>
                        <a:t>isValidated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Is the Merchant CapStore </a:t>
                      </a:r>
                      <a:r>
                        <a:rPr lang="en-US" sz="1400" baseline="0" dirty="0" smtClean="0">
                          <a:latin typeface="Comic Sans MS" panose="030F0702030302020204" pitchFamily="66" charset="0"/>
                        </a:rPr>
                        <a:t>validated by admin or not</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281936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Admin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88200168"/>
              </p:ext>
            </p:extLst>
          </p:nvPr>
        </p:nvGraphicFramePr>
        <p:xfrm>
          <a:off x="609600" y="1295399"/>
          <a:ext cx="11048999" cy="2639777"/>
        </p:xfrm>
        <a:graphic>
          <a:graphicData uri="http://schemas.openxmlformats.org/drawingml/2006/table">
            <a:tbl>
              <a:tblPr firstRow="1" bandRow="1">
                <a:tableStyleId>{5C22544A-7EE6-4342-B048-85BDC9FD1C3A}</a:tableStyleId>
              </a:tblPr>
              <a:tblGrid>
                <a:gridCol w="3632630"/>
                <a:gridCol w="1600208"/>
                <a:gridCol w="2183531"/>
                <a:gridCol w="3632630"/>
              </a:tblGrid>
              <a:tr h="474008">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10599">
                <a:tc>
                  <a:txBody>
                    <a:bodyPr/>
                    <a:lstStyle/>
                    <a:p>
                      <a:pPr algn="ctr"/>
                      <a:r>
                        <a:rPr lang="en-US" sz="1400" dirty="0" smtClean="0">
                          <a:latin typeface="Comic Sans MS" panose="030F0702030302020204" pitchFamily="66" charset="0"/>
                        </a:rPr>
                        <a:t>Admin 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471068">
                <a:tc>
                  <a:txBody>
                    <a:bodyPr/>
                    <a:lstStyle/>
                    <a:p>
                      <a:pPr algn="ctr"/>
                      <a:r>
                        <a:rPr lang="en-US" sz="1400" dirty="0" smtClean="0">
                          <a:latin typeface="Comic Sans MS" panose="030F0702030302020204" pitchFamily="66" charset="0"/>
                        </a:rPr>
                        <a:t>emailId</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Will</a:t>
                      </a:r>
                      <a:r>
                        <a:rPr lang="en-US" sz="1400" baseline="0" dirty="0" smtClean="0">
                          <a:latin typeface="Comic Sans MS" panose="030F0702030302020204" pitchFamily="66" charset="0"/>
                        </a:rPr>
                        <a:t> be Used for admin Login </a:t>
                      </a:r>
                      <a:endParaRPr lang="en-US" sz="1400" dirty="0" smtClean="0">
                        <a:latin typeface="Comic Sans MS" panose="030F0702030302020204" pitchFamily="66" charset="0"/>
                      </a:endParaRPr>
                    </a:p>
                  </a:txBody>
                  <a:tcPr/>
                </a:tc>
              </a:tr>
              <a:tr h="335279">
                <a:tc>
                  <a:txBody>
                    <a:bodyP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Authentication</a:t>
                      </a:r>
                      <a:r>
                        <a:rPr lang="en-US" sz="1400" baseline="0" dirty="0" smtClean="0">
                          <a:latin typeface="Comic Sans MS" panose="030F0702030302020204" pitchFamily="66" charset="0"/>
                        </a:rPr>
                        <a:t> purposes</a:t>
                      </a:r>
                      <a:endParaRPr lang="en-US" sz="1400" dirty="0" smtClean="0">
                        <a:latin typeface="Comic Sans MS" panose="030F0702030302020204" pitchFamily="66" charset="0"/>
                      </a:endParaRPr>
                    </a:p>
                  </a:txBody>
                  <a:tcPr/>
                </a:tc>
              </a:tr>
              <a:tr h="841262">
                <a:tc>
                  <a:txBody>
                    <a:bodyPr/>
                    <a:lstStyle/>
                    <a:p>
                      <a:pPr algn="ctr"/>
                      <a:r>
                        <a:rPr lang="en-US" sz="1400" dirty="0" smtClean="0">
                          <a:latin typeface="Comic Sans MS" panose="030F0702030302020204" pitchFamily="66" charset="0"/>
                        </a:rPr>
                        <a:t>Last</a:t>
                      </a:r>
                      <a:r>
                        <a:rPr lang="en-US" sz="1400" baseline="0" dirty="0" smtClean="0">
                          <a:latin typeface="Comic Sans MS" panose="030F0702030302020204" pitchFamily="66" charset="0"/>
                        </a:rPr>
                        <a:t> Login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last</a:t>
                      </a:r>
                      <a:r>
                        <a:rPr lang="en-US" sz="1400" baseline="0" dirty="0" smtClean="0">
                          <a:latin typeface="Comic Sans MS" panose="030F0702030302020204" pitchFamily="66" charset="0"/>
                        </a:rPr>
                        <a:t> login date</a:t>
                      </a: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6194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Email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904163620"/>
              </p:ext>
            </p:extLst>
          </p:nvPr>
        </p:nvGraphicFramePr>
        <p:xfrm>
          <a:off x="609600" y="1295399"/>
          <a:ext cx="9982200" cy="4880654"/>
        </p:xfrm>
        <a:graphic>
          <a:graphicData uri="http://schemas.openxmlformats.org/drawingml/2006/table">
            <a:tbl>
              <a:tblPr firstRow="1" bandRow="1">
                <a:tableStyleId>{5C22544A-7EE6-4342-B048-85BDC9FD1C3A}</a:tableStyleId>
              </a:tblPr>
              <a:tblGrid>
                <a:gridCol w="3033201"/>
                <a:gridCol w="1691199"/>
                <a:gridCol w="1981200"/>
                <a:gridCol w="3276600"/>
              </a:tblGrid>
              <a:tr h="601810">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657867">
                <a:tc>
                  <a:txBody>
                    <a:bodyPr/>
                    <a:lstStyle/>
                    <a:p>
                      <a:pPr algn="ctr"/>
                      <a:r>
                        <a:rPr lang="en-US" sz="1400" dirty="0" smtClean="0">
                          <a:latin typeface="Comic Sans MS" panose="030F0702030302020204" pitchFamily="66" charset="0"/>
                        </a:rPr>
                        <a: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598078">
                <a:tc>
                  <a:txBody>
                    <a:bodyPr/>
                    <a:lstStyle/>
                    <a:p>
                      <a:pPr algn="ctr"/>
                      <a:r>
                        <a:rPr lang="en-US" sz="1400" dirty="0" smtClean="0">
                          <a:latin typeface="Comic Sans MS" panose="030F0702030302020204" pitchFamily="66" charset="0"/>
                        </a:rPr>
                        <a:t>From</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a:t>
                      </a:r>
                      <a:r>
                        <a:rPr lang="en-US" sz="1400" baseline="0" dirty="0" smtClean="0">
                          <a:latin typeface="Comic Sans MS" panose="030F0702030302020204" pitchFamily="66" charset="0"/>
                        </a:rPr>
                        <a:t> to send and receive Mail.</a:t>
                      </a:r>
                      <a:endParaRPr lang="en-US" sz="1400" dirty="0" smtClean="0">
                        <a:latin typeface="Comic Sans MS" panose="030F0702030302020204" pitchFamily="66" charset="0"/>
                      </a:endParaRPr>
                    </a:p>
                  </a:txBody>
                  <a:tcPr/>
                </a:tc>
              </a:tr>
              <a:tr h="425677">
                <a:tc>
                  <a:txBody>
                    <a:bodyPr/>
                    <a:lstStyle/>
                    <a:p>
                      <a:pPr algn="ctr"/>
                      <a:r>
                        <a:rPr lang="en-US" sz="1400" dirty="0" smtClean="0">
                          <a:latin typeface="Comic Sans MS" panose="030F0702030302020204" pitchFamily="66" charset="0"/>
                        </a:rPr>
                        <a:t>To</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a:t>
                      </a:r>
                      <a:r>
                        <a:rPr lang="en-US" sz="1400" baseline="0" dirty="0" smtClean="0">
                          <a:latin typeface="Comic Sans MS" panose="030F0702030302020204" pitchFamily="66" charset="0"/>
                        </a:rPr>
                        <a:t> to send and receive Mail.</a:t>
                      </a:r>
                      <a:endParaRPr lang="en-US" sz="1400" dirty="0" smtClean="0">
                        <a:latin typeface="Comic Sans MS" panose="030F0702030302020204" pitchFamily="66" charset="0"/>
                      </a:endParaRPr>
                    </a:p>
                  </a:txBody>
                  <a:tcPr/>
                </a:tc>
              </a:tr>
              <a:tr h="764569">
                <a:tc>
                  <a:txBody>
                    <a:bodyPr/>
                    <a:lstStyle/>
                    <a:p>
                      <a:pPr algn="ctr"/>
                      <a:r>
                        <a:rPr lang="en-US" sz="1400" dirty="0" smtClean="0">
                          <a:latin typeface="Comic Sans MS" panose="030F0702030302020204" pitchFamily="66" charset="0"/>
                        </a:rPr>
                        <a:t>Subject</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Subject of the</a:t>
                      </a:r>
                      <a:r>
                        <a:rPr lang="en-US" sz="1400" baseline="0" dirty="0" smtClean="0">
                          <a:latin typeface="Comic Sans MS" panose="030F0702030302020204" pitchFamily="66" charset="0"/>
                        </a:rPr>
                        <a:t> Mail</a:t>
                      </a:r>
                      <a:endParaRPr lang="en-US" sz="1400" dirty="0">
                        <a:latin typeface="Comic Sans MS" panose="030F0702030302020204" pitchFamily="66" charset="0"/>
                      </a:endParaRPr>
                    </a:p>
                  </a:txBody>
                  <a:tcPr/>
                </a:tc>
              </a:tr>
              <a:tr h="764569">
                <a:tc>
                  <a:txBody>
                    <a:bodyPr/>
                    <a:lstStyle/>
                    <a:p>
                      <a:pPr algn="ctr"/>
                      <a:r>
                        <a:rPr lang="en-US" sz="1400" dirty="0" smtClean="0">
                          <a:latin typeface="Comic Sans MS" panose="030F0702030302020204" pitchFamily="66" charset="0"/>
                        </a:rPr>
                        <a:t>Body</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smtClean="0">
                          <a:latin typeface="Comic Sans MS" panose="030F0702030302020204" pitchFamily="66" charset="0"/>
                        </a:rPr>
                        <a:t>NotNull</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Body of the Mail</a:t>
                      </a:r>
                      <a:endParaRPr lang="en-US" sz="1400" dirty="0">
                        <a:latin typeface="Comic Sans MS" panose="030F0702030302020204" pitchFamily="66" charset="0"/>
                      </a:endParaRPr>
                    </a:p>
                  </a:txBody>
                  <a:tcPr/>
                </a:tc>
              </a:tr>
              <a:tr h="1068084">
                <a:tc>
                  <a:txBody>
                    <a:bodyPr/>
                    <a:lstStyle/>
                    <a:p>
                      <a:pPr algn="ctr"/>
                      <a:r>
                        <a:rPr lang="en-US" sz="1400" dirty="0" smtClean="0">
                          <a:latin typeface="Comic Sans MS" panose="030F0702030302020204" pitchFamily="66" charset="0"/>
                        </a:rPr>
                        <a:t>Date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date</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Dd</a:t>
                      </a:r>
                      <a:r>
                        <a:rPr lang="en-US" sz="1400" dirty="0" smtClean="0">
                          <a:latin typeface="Comic Sans MS" panose="030F0702030302020204" pitchFamily="66" charset="0"/>
                        </a:rPr>
                        <a:t>-mm-</a:t>
                      </a:r>
                      <a:r>
                        <a:rPr lang="en-US" sz="1400" dirty="0" err="1" smtClean="0">
                          <a:latin typeface="Comic Sans MS" panose="030F0702030302020204" pitchFamily="66" charset="0"/>
                        </a:rPr>
                        <a:t>yyyy</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Date at which a</a:t>
                      </a:r>
                      <a:r>
                        <a:rPr lang="en-US" sz="1400" baseline="0" dirty="0" smtClean="0">
                          <a:latin typeface="Comic Sans MS" panose="030F0702030302020204" pitchFamily="66" charset="0"/>
                        </a:rPr>
                        <a:t> mail is sent</a:t>
                      </a: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249569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359</TotalTime>
  <Words>839</Words>
  <Application>Microsoft Office PowerPoint</Application>
  <PresentationFormat>Widescreen</PresentationFormat>
  <Paragraphs>237</Paragraphs>
  <Slides>16</Slides>
  <Notes>8</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16</vt:i4>
      </vt:variant>
    </vt:vector>
  </HeadingPairs>
  <TitlesOfParts>
    <vt:vector size="27" baseType="lpstr">
      <vt:lpstr>Arial</vt:lpstr>
      <vt:lpstr>Calibri</vt:lpstr>
      <vt:lpstr>Comic Sans MS</vt:lpstr>
      <vt:lpstr>Georgia</vt:lpstr>
      <vt:lpstr>Mangal</vt:lpstr>
      <vt:lpstr>Verdana</vt:lpstr>
      <vt:lpstr>Wingdings</vt:lpstr>
      <vt:lpstr>Capgemini 2017_Cover slides</vt:lpstr>
      <vt:lpstr>Section slides</vt:lpstr>
      <vt:lpstr>Content Layouts</vt:lpstr>
      <vt:lpstr>Content and Image Layouts</vt:lpstr>
      <vt:lpstr>  Ashwini T - 152984 Training Room 4 Capgemini MIPL Chennai     </vt:lpstr>
      <vt:lpstr>PowerPoint Presentation</vt:lpstr>
      <vt:lpstr>PowerPoint Presentation</vt:lpstr>
      <vt:lpstr>PowerPoint Presentation</vt:lpstr>
      <vt:lpstr>Tables used</vt:lpstr>
      <vt:lpstr>Tables : </vt:lpstr>
      <vt:lpstr>PowerPoint Presentation</vt:lpstr>
      <vt:lpstr>PowerPoint Presentation</vt:lpstr>
      <vt:lpstr>PowerPoint Presentation</vt:lpstr>
      <vt:lpstr>PowerPoint Presentation</vt:lpstr>
      <vt:lpstr>Compose Page</vt:lpstr>
      <vt:lpstr>Inbox Page</vt:lpstr>
      <vt:lpstr>PowerPoint Presentation</vt:lpstr>
      <vt:lpstr>PowerPoint Presentation</vt:lpstr>
      <vt:lpstr>  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Thavamani, Ashwini</cp:lastModifiedBy>
  <cp:revision>51</cp:revision>
  <dcterms:created xsi:type="dcterms:W3CDTF">2017-10-18T10:34:16Z</dcterms:created>
  <dcterms:modified xsi:type="dcterms:W3CDTF">2018-08-21T09:47:15Z</dcterms:modified>
</cp:coreProperties>
</file>